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unito" pitchFamily="2" charset="77"/>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9f1b683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9f1b683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9f1b683c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9f1b683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209d54e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209d54e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9f1b683c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a9f1b683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da7cf438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da7cf438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afa9dec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afa9dec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9f1b683c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9f1b683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Segregation of Races Within a Community</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Zach Stept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35" name="Google Shape;135;p14"/>
          <p:cNvSpPr txBox="1">
            <a:spLocks noGrp="1"/>
          </p:cNvSpPr>
          <p:nvPr>
            <p:ph type="body" idx="1"/>
          </p:nvPr>
        </p:nvSpPr>
        <p:spPr>
          <a:xfrm>
            <a:off x="883050" y="19348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Segregation?</a:t>
            </a:r>
            <a:endParaRPr/>
          </a:p>
          <a:p>
            <a:pPr marL="0" lvl="0" indent="0" algn="l" rtl="0">
              <a:spcBef>
                <a:spcPts val="1600"/>
              </a:spcBef>
              <a:spcAft>
                <a:spcPts val="0"/>
              </a:spcAft>
              <a:buNone/>
            </a:pPr>
            <a:r>
              <a:rPr lang="en"/>
              <a:t>Analysis of segregation in communities</a:t>
            </a:r>
            <a:endParaRPr/>
          </a:p>
          <a:p>
            <a:pPr marL="0" lvl="0" indent="0" algn="l" rtl="0">
              <a:spcBef>
                <a:spcPts val="1600"/>
              </a:spcBef>
              <a:spcAft>
                <a:spcPts val="0"/>
              </a:spcAft>
              <a:buNone/>
            </a:pPr>
            <a:r>
              <a:rPr lang="en"/>
              <a:t>Can segregated communities live in harmony?</a:t>
            </a:r>
            <a:endParaRPr/>
          </a:p>
          <a:p>
            <a:pPr marL="0" lvl="0" indent="0" algn="l" rtl="0">
              <a:spcBef>
                <a:spcPts val="1600"/>
              </a:spcBef>
              <a:spcAft>
                <a:spcPts val="1600"/>
              </a:spcAft>
              <a:buNone/>
            </a:pPr>
            <a:endParaRPr/>
          </a:p>
        </p:txBody>
      </p:sp>
      <p:pic>
        <p:nvPicPr>
          <p:cNvPr id="136" name="Google Shape;136;p14"/>
          <p:cNvPicPr preferRelativeResize="0"/>
          <p:nvPr/>
        </p:nvPicPr>
        <p:blipFill>
          <a:blip r:embed="rId3">
            <a:alphaModFix/>
          </a:blip>
          <a:stretch>
            <a:fillRect/>
          </a:stretch>
        </p:blipFill>
        <p:spPr>
          <a:xfrm>
            <a:off x="5186850" y="1277868"/>
            <a:ext cx="3733525" cy="2098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142" name="Google Shape;142;p15"/>
          <p:cNvSpPr txBox="1">
            <a:spLocks noGrp="1"/>
          </p:cNvSpPr>
          <p:nvPr>
            <p:ph type="body" idx="1"/>
          </p:nvPr>
        </p:nvSpPr>
        <p:spPr>
          <a:xfrm>
            <a:off x="819150" y="1487800"/>
            <a:ext cx="7505700" cy="2950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U.S. Census allows for data to map racial segregation</a:t>
            </a:r>
            <a:endParaRPr sz="1400">
              <a:solidFill>
                <a:srgbClr val="313131"/>
              </a:solidFill>
              <a:highlight>
                <a:srgbClr val="FFFFFF"/>
              </a:highlight>
            </a:endParaRPr>
          </a:p>
          <a:p>
            <a:pPr marL="457200" lvl="0"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an interactive map shows that people in cities such as Washington, D.C. mostly live in segregated neighborhoods even though they work in relatively diverse downtowns during the day. The visualizations also demonstrate that neighborhood segregation is increasing</a:t>
            </a:r>
            <a:endParaRPr sz="1400">
              <a:solidFill>
                <a:srgbClr val="313131"/>
              </a:solidFill>
              <a:highlight>
                <a:srgbClr val="FFFFFF"/>
              </a:highlight>
            </a:endParaRPr>
          </a:p>
          <a:p>
            <a:pPr marL="914400" lvl="1"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Michael McLaughlin of Center for Data Innovation</a:t>
            </a:r>
            <a:endParaRPr sz="1400">
              <a:solidFill>
                <a:srgbClr val="313131"/>
              </a:solidFill>
              <a:highlight>
                <a:srgbClr val="FFFFFF"/>
              </a:highlight>
            </a:endParaRPr>
          </a:p>
          <a:p>
            <a:pPr marL="457200" lvl="0"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Leads to</a:t>
            </a:r>
            <a:endParaRPr sz="1400">
              <a:solidFill>
                <a:srgbClr val="313131"/>
              </a:solidFill>
              <a:highlight>
                <a:srgbClr val="FFFFFF"/>
              </a:highlight>
            </a:endParaRPr>
          </a:p>
          <a:p>
            <a:pPr marL="914400" lvl="1"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Gangs</a:t>
            </a:r>
            <a:endParaRPr sz="1400">
              <a:solidFill>
                <a:srgbClr val="313131"/>
              </a:solidFill>
              <a:highlight>
                <a:srgbClr val="FFFFFF"/>
              </a:highlight>
            </a:endParaRPr>
          </a:p>
          <a:p>
            <a:pPr marL="914400" lvl="1"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Drug use</a:t>
            </a:r>
            <a:endParaRPr sz="1400">
              <a:solidFill>
                <a:srgbClr val="313131"/>
              </a:solidFill>
              <a:highlight>
                <a:srgbClr val="FFFFFF"/>
              </a:highlight>
            </a:endParaRPr>
          </a:p>
          <a:p>
            <a:pPr marL="914400" lvl="1"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More wrongful convictions of murder, sexual assault, and drug use</a:t>
            </a:r>
            <a:endParaRPr sz="1400">
              <a:solidFill>
                <a:srgbClr val="313131"/>
              </a:solidFill>
              <a:highlight>
                <a:srgbClr val="FFFFFF"/>
              </a:highlight>
            </a:endParaRPr>
          </a:p>
          <a:p>
            <a:pPr marL="457200" lvl="0"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Government forced segregation</a:t>
            </a:r>
            <a:endParaRPr sz="1400">
              <a:solidFill>
                <a:srgbClr val="313131"/>
              </a:solidFill>
              <a:highlight>
                <a:srgbClr val="FFFFFF"/>
              </a:highlight>
            </a:endParaRPr>
          </a:p>
          <a:p>
            <a:pPr marL="914400" lvl="1"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New York CIty Housing Authority and Robert Moses</a:t>
            </a:r>
            <a:endParaRPr sz="1400">
              <a:solidFill>
                <a:srgbClr val="313131"/>
              </a:solidFill>
              <a:highlight>
                <a:srgbClr val="FFFFFF"/>
              </a:highlight>
            </a:endParaRPr>
          </a:p>
          <a:p>
            <a:pPr marL="1371600" lvl="2"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Cross Bronx Expressway</a:t>
            </a:r>
            <a:endParaRPr sz="1400">
              <a:solidFill>
                <a:srgbClr val="313131"/>
              </a:solidFill>
              <a:highlight>
                <a:srgbClr val="FFFFFF"/>
              </a:highlight>
            </a:endParaRPr>
          </a:p>
          <a:p>
            <a:pPr marL="1371600" lvl="2" indent="-317500" algn="l" rtl="0">
              <a:lnSpc>
                <a:spcPct val="115000"/>
              </a:lnSpc>
              <a:spcBef>
                <a:spcPts val="0"/>
              </a:spcBef>
              <a:spcAft>
                <a:spcPts val="0"/>
              </a:spcAft>
              <a:buClr>
                <a:srgbClr val="313131"/>
              </a:buClr>
              <a:buSzPts val="1400"/>
              <a:buChar char="■"/>
            </a:pPr>
            <a:r>
              <a:rPr lang="en" sz="1400">
                <a:solidFill>
                  <a:srgbClr val="313131"/>
                </a:solidFill>
                <a:highlight>
                  <a:srgbClr val="FFFFFF"/>
                </a:highlight>
              </a:rPr>
              <a:t>Housing developments put up by the city</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819150" y="845600"/>
            <a:ext cx="37092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148" name="Google Shape;148;p16"/>
          <p:cNvSpPr txBox="1">
            <a:spLocks noGrp="1"/>
          </p:cNvSpPr>
          <p:nvPr>
            <p:ph type="body" idx="1"/>
          </p:nvPr>
        </p:nvSpPr>
        <p:spPr>
          <a:xfrm>
            <a:off x="830700" y="1615325"/>
            <a:ext cx="3709200" cy="2823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Use of NetLogo’s Simulation model</a:t>
            </a:r>
            <a:endParaRPr sz="1500"/>
          </a:p>
          <a:p>
            <a:pPr marL="457200" lvl="0" indent="-323850" algn="l" rtl="0">
              <a:lnSpc>
                <a:spcPct val="115000"/>
              </a:lnSpc>
              <a:spcBef>
                <a:spcPts val="0"/>
              </a:spcBef>
              <a:spcAft>
                <a:spcPts val="0"/>
              </a:spcAft>
              <a:buSzPts val="1500"/>
              <a:buChar char="●"/>
            </a:pPr>
            <a:r>
              <a:rPr lang="en" sz="1500"/>
              <a:t>Addition of 3 new patches and a slider</a:t>
            </a:r>
            <a:endParaRPr sz="1500"/>
          </a:p>
          <a:p>
            <a:pPr marL="914400" lvl="1" indent="-323850" algn="l" rtl="0">
              <a:lnSpc>
                <a:spcPct val="115000"/>
              </a:lnSpc>
              <a:spcBef>
                <a:spcPts val="0"/>
              </a:spcBef>
              <a:spcAft>
                <a:spcPts val="0"/>
              </a:spcAft>
              <a:buSzPts val="1500"/>
              <a:buChar char="○"/>
            </a:pPr>
            <a:r>
              <a:rPr lang="en" sz="1500">
                <a:solidFill>
                  <a:srgbClr val="000000"/>
                </a:solidFill>
                <a:highlight>
                  <a:srgbClr val="FFFFFF"/>
                </a:highlight>
              </a:rPr>
              <a:t>White, African-American, Asian, Hispanic, and others</a:t>
            </a:r>
            <a:endParaRPr sz="1500"/>
          </a:p>
          <a:p>
            <a:pPr marL="457200" lvl="0" indent="-323850" algn="l" rtl="0">
              <a:lnSpc>
                <a:spcPct val="115000"/>
              </a:lnSpc>
              <a:spcBef>
                <a:spcPts val="0"/>
              </a:spcBef>
              <a:spcAft>
                <a:spcPts val="0"/>
              </a:spcAft>
              <a:buSzPts val="1500"/>
              <a:buChar char="●"/>
            </a:pPr>
            <a:r>
              <a:rPr lang="en" sz="1500"/>
              <a:t>Each tick represents 1 month</a:t>
            </a:r>
            <a:endParaRPr sz="1500"/>
          </a:p>
          <a:p>
            <a:pPr marL="457200" lvl="0" indent="-323850" algn="l" rtl="0">
              <a:lnSpc>
                <a:spcPct val="115000"/>
              </a:lnSpc>
              <a:spcBef>
                <a:spcPts val="0"/>
              </a:spcBef>
              <a:spcAft>
                <a:spcPts val="0"/>
              </a:spcAft>
              <a:buSzPts val="1500"/>
              <a:buChar char="●"/>
            </a:pPr>
            <a:r>
              <a:rPr lang="en" sz="1500"/>
              <a:t>Use of data from simulations</a:t>
            </a:r>
            <a:endParaRPr sz="1500"/>
          </a:p>
          <a:p>
            <a:pPr marL="457200" lvl="0" indent="-323850" algn="l" rtl="0">
              <a:spcBef>
                <a:spcPts val="0"/>
              </a:spcBef>
              <a:spcAft>
                <a:spcPts val="0"/>
              </a:spcAft>
              <a:buSzPts val="1500"/>
              <a:buChar char="●"/>
            </a:pPr>
            <a:r>
              <a:rPr lang="en" sz="1500"/>
              <a:t>Use of real life examples</a:t>
            </a:r>
            <a:endParaRPr sz="1500"/>
          </a:p>
        </p:txBody>
      </p:sp>
      <p:pic>
        <p:nvPicPr>
          <p:cNvPr id="149" name="Google Shape;149;p16"/>
          <p:cNvPicPr preferRelativeResize="0"/>
          <p:nvPr/>
        </p:nvPicPr>
        <p:blipFill>
          <a:blip r:embed="rId3">
            <a:alphaModFix/>
          </a:blip>
          <a:stretch>
            <a:fillRect/>
          </a:stretch>
        </p:blipFill>
        <p:spPr>
          <a:xfrm>
            <a:off x="4572000" y="1841700"/>
            <a:ext cx="4299300" cy="23708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55" name="Google Shape;155;p17"/>
          <p:cNvSpPr txBox="1">
            <a:spLocks noGrp="1"/>
          </p:cNvSpPr>
          <p:nvPr>
            <p:ph type="body" idx="1"/>
          </p:nvPr>
        </p:nvSpPr>
        <p:spPr>
          <a:xfrm>
            <a:off x="830700" y="1524000"/>
            <a:ext cx="3709200" cy="29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 trend exists between the distance allowed to move (shorter distance, more time)</a:t>
            </a:r>
            <a:endParaRPr sz="1500"/>
          </a:p>
          <a:p>
            <a:pPr marL="457200" lvl="0" indent="-323850" algn="l" rtl="0">
              <a:spcBef>
                <a:spcPts val="0"/>
              </a:spcBef>
              <a:spcAft>
                <a:spcPts val="0"/>
              </a:spcAft>
              <a:buSzPts val="1500"/>
              <a:buChar char="●"/>
            </a:pPr>
            <a:r>
              <a:rPr lang="en" sz="1500"/>
              <a:t>A trend exists between “%-similar-wanted” </a:t>
            </a:r>
            <a:endParaRPr sz="1500"/>
          </a:p>
          <a:p>
            <a:pPr marL="914400" lvl="1" indent="-323850" algn="l" rtl="0">
              <a:spcBef>
                <a:spcPts val="0"/>
              </a:spcBef>
              <a:spcAft>
                <a:spcPts val="0"/>
              </a:spcAft>
              <a:buSzPts val="1500"/>
              <a:buChar char="○"/>
            </a:pPr>
            <a:r>
              <a:rPr lang="en" sz="1500"/>
              <a:t>Higher = more segregated</a:t>
            </a:r>
            <a:endParaRPr sz="1500"/>
          </a:p>
          <a:p>
            <a:pPr marL="914400" lvl="1" indent="-323850" algn="l" rtl="0">
              <a:spcBef>
                <a:spcPts val="0"/>
              </a:spcBef>
              <a:spcAft>
                <a:spcPts val="0"/>
              </a:spcAft>
              <a:buSzPts val="1500"/>
              <a:buChar char="○"/>
            </a:pPr>
            <a:r>
              <a:rPr lang="en" sz="1500"/>
              <a:t>Lower = less segregated</a:t>
            </a:r>
            <a:endParaRPr sz="1500"/>
          </a:p>
          <a:p>
            <a:pPr marL="457200" lvl="0" indent="-323850" algn="l" rtl="0">
              <a:spcBef>
                <a:spcPts val="0"/>
              </a:spcBef>
              <a:spcAft>
                <a:spcPts val="0"/>
              </a:spcAft>
              <a:buSzPts val="1500"/>
              <a:buChar char="●"/>
            </a:pPr>
            <a:r>
              <a:rPr lang="en" sz="1500"/>
              <a:t>The more the community wants to segregate the longer it will take for everyone to be happy</a:t>
            </a:r>
            <a:endParaRPr sz="1500"/>
          </a:p>
          <a:p>
            <a:pPr marL="457200" lvl="0" indent="-323850" algn="l" rtl="0">
              <a:spcBef>
                <a:spcPts val="0"/>
              </a:spcBef>
              <a:spcAft>
                <a:spcPts val="0"/>
              </a:spcAft>
              <a:buSzPts val="1500"/>
              <a:buChar char="●"/>
            </a:pPr>
            <a:r>
              <a:rPr lang="en" sz="1500"/>
              <a:t>Example: Washington, D.C. from The Washington Post</a:t>
            </a:r>
            <a:endParaRPr sz="1500"/>
          </a:p>
        </p:txBody>
      </p:sp>
      <p:pic>
        <p:nvPicPr>
          <p:cNvPr id="156" name="Google Shape;156;p17"/>
          <p:cNvPicPr preferRelativeResize="0"/>
          <p:nvPr/>
        </p:nvPicPr>
        <p:blipFill>
          <a:blip r:embed="rId3">
            <a:alphaModFix/>
          </a:blip>
          <a:stretch>
            <a:fillRect/>
          </a:stretch>
        </p:blipFill>
        <p:spPr>
          <a:xfrm>
            <a:off x="4572000" y="1524000"/>
            <a:ext cx="4270248" cy="209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(cont’d)</a:t>
            </a:r>
            <a:endParaRPr/>
          </a:p>
        </p:txBody>
      </p:sp>
      <p:sp>
        <p:nvSpPr>
          <p:cNvPr id="162" name="Google Shape;162;p18"/>
          <p:cNvSpPr txBox="1">
            <a:spLocks noGrp="1"/>
          </p:cNvSpPr>
          <p:nvPr>
            <p:ph type="body" idx="1"/>
          </p:nvPr>
        </p:nvSpPr>
        <p:spPr>
          <a:xfrm>
            <a:off x="830700" y="1551550"/>
            <a:ext cx="3709200" cy="2887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Article: “</a:t>
            </a:r>
            <a:r>
              <a:rPr lang="en" sz="1500">
                <a:solidFill>
                  <a:srgbClr val="000000"/>
                </a:solidFill>
                <a:highlight>
                  <a:srgbClr val="FFFFFF"/>
                </a:highlight>
              </a:rPr>
              <a:t>America is more diverse than ever – but still segregated”</a:t>
            </a:r>
            <a:endParaRPr sz="1500">
              <a:solidFill>
                <a:srgbClr val="000000"/>
              </a:solidFill>
              <a:highlight>
                <a:srgbClr val="FFFFFF"/>
              </a:highlight>
            </a:endParaRPr>
          </a:p>
          <a:p>
            <a:pPr marL="457200" lvl="0" indent="-323850" algn="l" rtl="0">
              <a:spcBef>
                <a:spcPts val="0"/>
              </a:spcBef>
              <a:spcAft>
                <a:spcPts val="0"/>
              </a:spcAft>
              <a:buClr>
                <a:srgbClr val="000000"/>
              </a:buClr>
              <a:buSzPts val="1500"/>
              <a:buChar char="●"/>
            </a:pPr>
            <a:r>
              <a:rPr lang="en" sz="1500">
                <a:solidFill>
                  <a:srgbClr val="000000"/>
                </a:solidFill>
                <a:highlight>
                  <a:srgbClr val="FFFFFF"/>
                </a:highlight>
              </a:rPr>
              <a:t>Contains maps of diversity and race in metropolitan areas</a:t>
            </a:r>
            <a:endParaRPr sz="1500">
              <a:solidFill>
                <a:srgbClr val="000000"/>
              </a:solidFill>
              <a:highlight>
                <a:srgbClr val="FFFFFF"/>
              </a:highlight>
            </a:endParaRPr>
          </a:p>
          <a:p>
            <a:pPr marL="457200" lvl="0" indent="-323850" algn="l" rtl="0">
              <a:spcBef>
                <a:spcPts val="0"/>
              </a:spcBef>
              <a:spcAft>
                <a:spcPts val="0"/>
              </a:spcAft>
              <a:buClr>
                <a:srgbClr val="000000"/>
              </a:buClr>
              <a:buSzPts val="1500"/>
              <a:buChar char="●"/>
            </a:pPr>
            <a:r>
              <a:rPr lang="en" sz="1500">
                <a:solidFill>
                  <a:srgbClr val="000000"/>
                </a:solidFill>
                <a:highlight>
                  <a:srgbClr val="FFFFFF"/>
                </a:highlight>
              </a:rPr>
              <a:t>Makeup of Washington, D.C.</a:t>
            </a:r>
            <a:endParaRPr sz="1500">
              <a:solidFill>
                <a:srgbClr val="000000"/>
              </a:solidFill>
              <a:highlight>
                <a:srgbClr val="FFFFFF"/>
              </a:highlight>
            </a:endParaRPr>
          </a:p>
          <a:p>
            <a:pPr marL="914400" lvl="1" indent="-323850" algn="l" rtl="0">
              <a:spcBef>
                <a:spcPts val="0"/>
              </a:spcBef>
              <a:spcAft>
                <a:spcPts val="0"/>
              </a:spcAft>
              <a:buClr>
                <a:srgbClr val="000000"/>
              </a:buClr>
              <a:buSzPts val="1500"/>
              <a:buChar char="○"/>
            </a:pPr>
            <a:r>
              <a:rPr lang="en" sz="1500">
                <a:solidFill>
                  <a:srgbClr val="000000"/>
                </a:solidFill>
                <a:highlight>
                  <a:srgbClr val="FFFFFF"/>
                </a:highlight>
              </a:rPr>
              <a:t>47% White-Americans</a:t>
            </a:r>
            <a:endParaRPr sz="1500">
              <a:solidFill>
                <a:srgbClr val="000000"/>
              </a:solidFill>
              <a:highlight>
                <a:srgbClr val="FFFFFF"/>
              </a:highlight>
            </a:endParaRPr>
          </a:p>
          <a:p>
            <a:pPr marL="914400" lvl="1" indent="-323850" algn="l" rtl="0">
              <a:spcBef>
                <a:spcPts val="0"/>
              </a:spcBef>
              <a:spcAft>
                <a:spcPts val="0"/>
              </a:spcAft>
              <a:buClr>
                <a:srgbClr val="000000"/>
              </a:buClr>
              <a:buSzPts val="1500"/>
              <a:buChar char="○"/>
            </a:pPr>
            <a:r>
              <a:rPr lang="en" sz="1500">
                <a:solidFill>
                  <a:srgbClr val="000000"/>
                </a:solidFill>
                <a:highlight>
                  <a:srgbClr val="FFFFFF"/>
                </a:highlight>
              </a:rPr>
              <a:t>53% non-White racial groups</a:t>
            </a:r>
            <a:endParaRPr sz="1500">
              <a:solidFill>
                <a:srgbClr val="000000"/>
              </a:solidFill>
              <a:highlight>
                <a:srgbClr val="FFFFFF"/>
              </a:highlight>
            </a:endParaRPr>
          </a:p>
          <a:p>
            <a:pPr marL="1371600" lvl="2" indent="-323850" algn="l" rtl="0">
              <a:spcBef>
                <a:spcPts val="0"/>
              </a:spcBef>
              <a:spcAft>
                <a:spcPts val="0"/>
              </a:spcAft>
              <a:buClr>
                <a:srgbClr val="000000"/>
              </a:buClr>
              <a:buSzPts val="1500"/>
              <a:buChar char="■"/>
            </a:pPr>
            <a:r>
              <a:rPr lang="en" sz="1500">
                <a:solidFill>
                  <a:srgbClr val="000000"/>
                </a:solidFill>
                <a:highlight>
                  <a:srgbClr val="FFFFFF"/>
                </a:highlight>
              </a:rPr>
              <a:t>Up from 36% in 1990</a:t>
            </a:r>
            <a:endParaRPr sz="1500">
              <a:solidFill>
                <a:srgbClr val="000000"/>
              </a:solidFill>
              <a:highlight>
                <a:srgbClr val="FFFFFF"/>
              </a:highlight>
            </a:endParaRPr>
          </a:p>
          <a:p>
            <a:pPr marL="457200" lvl="0" indent="-323850" algn="l" rtl="0">
              <a:spcBef>
                <a:spcPts val="0"/>
              </a:spcBef>
              <a:spcAft>
                <a:spcPts val="0"/>
              </a:spcAft>
              <a:buClr>
                <a:srgbClr val="000000"/>
              </a:buClr>
              <a:buSzPts val="1500"/>
              <a:buChar char="●"/>
            </a:pPr>
            <a:r>
              <a:rPr lang="en" sz="1500">
                <a:solidFill>
                  <a:srgbClr val="000000"/>
                </a:solidFill>
                <a:highlight>
                  <a:srgbClr val="FFFFFF"/>
                </a:highlight>
              </a:rPr>
              <a:t>Social climate effects moving</a:t>
            </a:r>
            <a:endParaRPr sz="1500">
              <a:solidFill>
                <a:srgbClr val="000000"/>
              </a:solidFill>
              <a:highlight>
                <a:srgbClr val="FFFFFF"/>
              </a:highlight>
            </a:endParaRPr>
          </a:p>
        </p:txBody>
      </p:sp>
      <p:pic>
        <p:nvPicPr>
          <p:cNvPr id="163" name="Google Shape;163;p18"/>
          <p:cNvPicPr preferRelativeResize="0"/>
          <p:nvPr/>
        </p:nvPicPr>
        <p:blipFill>
          <a:blip r:embed="rId3">
            <a:alphaModFix/>
          </a:blip>
          <a:stretch>
            <a:fillRect/>
          </a:stretch>
        </p:blipFill>
        <p:spPr>
          <a:xfrm>
            <a:off x="4777313" y="490250"/>
            <a:ext cx="4076700" cy="1828800"/>
          </a:xfrm>
          <a:prstGeom prst="rect">
            <a:avLst/>
          </a:prstGeom>
          <a:noFill/>
          <a:ln>
            <a:noFill/>
          </a:ln>
        </p:spPr>
      </p:pic>
      <p:pic>
        <p:nvPicPr>
          <p:cNvPr id="164" name="Google Shape;164;p18"/>
          <p:cNvPicPr preferRelativeResize="0"/>
          <p:nvPr/>
        </p:nvPicPr>
        <p:blipFill>
          <a:blip r:embed="rId4">
            <a:alphaModFix/>
          </a:blip>
          <a:stretch>
            <a:fillRect/>
          </a:stretch>
        </p:blipFill>
        <p:spPr>
          <a:xfrm>
            <a:off x="4772538" y="2440738"/>
            <a:ext cx="4086225" cy="187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70" name="Google Shape;170;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Model was effective in:</a:t>
            </a:r>
            <a:endParaRPr/>
          </a:p>
          <a:p>
            <a:pPr marL="914400" lvl="1" indent="-298450" algn="l" rtl="0">
              <a:spcBef>
                <a:spcPts val="0"/>
              </a:spcBef>
              <a:spcAft>
                <a:spcPts val="0"/>
              </a:spcAft>
              <a:buSzPts val="1100"/>
              <a:buChar char="○"/>
            </a:pPr>
            <a:r>
              <a:rPr lang="en"/>
              <a:t>Finding factors that affect segregation</a:t>
            </a:r>
            <a:endParaRPr/>
          </a:p>
          <a:p>
            <a:pPr marL="914400" lvl="1" indent="-298450" algn="l" rtl="0">
              <a:spcBef>
                <a:spcPts val="0"/>
              </a:spcBef>
              <a:spcAft>
                <a:spcPts val="0"/>
              </a:spcAft>
              <a:buSzPts val="1100"/>
              <a:buChar char="○"/>
            </a:pPr>
            <a:r>
              <a:rPr lang="en"/>
              <a:t>Percentage similarity: a big factor in determining segregation percentage</a:t>
            </a:r>
            <a:endParaRPr/>
          </a:p>
          <a:p>
            <a:pPr marL="914400" lvl="1" indent="-298450" algn="l" rtl="0">
              <a:spcBef>
                <a:spcPts val="0"/>
              </a:spcBef>
              <a:spcAft>
                <a:spcPts val="0"/>
              </a:spcAft>
              <a:buSzPts val="1100"/>
              <a:buChar char="○"/>
            </a:pPr>
            <a:r>
              <a:rPr lang="en"/>
              <a:t>Finding trends and patterns </a:t>
            </a:r>
            <a:endParaRPr/>
          </a:p>
          <a:p>
            <a:pPr marL="914400" lvl="1" indent="-298450" algn="l" rtl="0">
              <a:spcBef>
                <a:spcPts val="0"/>
              </a:spcBef>
              <a:spcAft>
                <a:spcPts val="0"/>
              </a:spcAft>
              <a:buSzPts val="1100"/>
              <a:buChar char="○"/>
            </a:pPr>
            <a:r>
              <a:rPr lang="en"/>
              <a:t>Analysing multiple model runs resulted in consistent data types</a:t>
            </a:r>
            <a:endParaRPr/>
          </a:p>
          <a:p>
            <a:pPr marL="457200" lvl="0" indent="-311150" algn="l" rtl="0">
              <a:spcBef>
                <a:spcPts val="0"/>
              </a:spcBef>
              <a:spcAft>
                <a:spcPts val="0"/>
              </a:spcAft>
              <a:buSzPts val="1300"/>
              <a:buChar char="●"/>
            </a:pPr>
            <a:r>
              <a:rPr lang="en"/>
              <a:t>The Drawbacks:</a:t>
            </a:r>
            <a:endParaRPr/>
          </a:p>
          <a:p>
            <a:pPr marL="914400" lvl="1" indent="-298450" algn="l" rtl="0">
              <a:spcBef>
                <a:spcPts val="0"/>
              </a:spcBef>
              <a:spcAft>
                <a:spcPts val="0"/>
              </a:spcAft>
              <a:buSzPts val="1100"/>
              <a:buChar char="○"/>
            </a:pPr>
            <a:r>
              <a:rPr lang="en"/>
              <a:t>Real life patterns </a:t>
            </a:r>
            <a:endParaRPr/>
          </a:p>
          <a:p>
            <a:pPr marL="914400" lvl="1" indent="-298450" algn="l" rtl="0">
              <a:spcBef>
                <a:spcPts val="0"/>
              </a:spcBef>
              <a:spcAft>
                <a:spcPts val="0"/>
              </a:spcAft>
              <a:buSzPts val="1100"/>
              <a:buChar char="○"/>
            </a:pPr>
            <a:r>
              <a:rPr lang="en"/>
              <a:t>Social Politics</a:t>
            </a:r>
            <a:endParaRPr/>
          </a:p>
          <a:p>
            <a:pPr marL="914400" lvl="1" indent="-298450" algn="l" rtl="0">
              <a:spcBef>
                <a:spcPts val="0"/>
              </a:spcBef>
              <a:spcAft>
                <a:spcPts val="0"/>
              </a:spcAft>
              <a:buSzPts val="1100"/>
              <a:buChar char="○"/>
            </a:pPr>
            <a:r>
              <a:rPr lang="en"/>
              <a:t>Economic policies regarding retail space</a:t>
            </a:r>
            <a:endParaRPr/>
          </a:p>
          <a:p>
            <a:pPr marL="914400" lvl="0" indent="0" algn="l" rtl="0">
              <a:spcBef>
                <a:spcPts val="1600"/>
              </a:spcBef>
              <a:spcAft>
                <a:spcPts val="1600"/>
              </a:spcAft>
              <a:buNone/>
            </a:pPr>
            <a:endParaRPr/>
          </a:p>
        </p:txBody>
      </p:sp>
      <p:pic>
        <p:nvPicPr>
          <p:cNvPr id="171" name="Google Shape;171;p19"/>
          <p:cNvPicPr preferRelativeResize="0"/>
          <p:nvPr/>
        </p:nvPicPr>
        <p:blipFill>
          <a:blip r:embed="rId3">
            <a:alphaModFix/>
          </a:blip>
          <a:stretch>
            <a:fillRect/>
          </a:stretch>
        </p:blipFill>
        <p:spPr>
          <a:xfrm>
            <a:off x="5557975" y="2820750"/>
            <a:ext cx="3324126" cy="182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Summary/Conclusion</a:t>
            </a:r>
            <a:endParaRPr/>
          </a:p>
        </p:txBody>
      </p:sp>
      <p:sp>
        <p:nvSpPr>
          <p:cNvPr id="177" name="Google Shape;177;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313131"/>
              </a:buClr>
              <a:buSzPts val="1500"/>
              <a:buChar char="●"/>
            </a:pPr>
            <a:r>
              <a:rPr lang="en" sz="1500">
                <a:solidFill>
                  <a:srgbClr val="313131"/>
                </a:solidFill>
                <a:highlight>
                  <a:srgbClr val="FFFFFF"/>
                </a:highlight>
              </a:rPr>
              <a:t>Research doesn’t make it possible to solve issues, but to understand patterns of possible issues</a:t>
            </a:r>
            <a:endParaRPr sz="1500">
              <a:solidFill>
                <a:srgbClr val="313131"/>
              </a:solidFill>
              <a:highlight>
                <a:srgbClr val="FFFFFF"/>
              </a:highlight>
            </a:endParaRPr>
          </a:p>
          <a:p>
            <a:pPr marL="914400" lvl="1" indent="-323850" algn="l" rtl="0">
              <a:lnSpc>
                <a:spcPct val="115000"/>
              </a:lnSpc>
              <a:spcBef>
                <a:spcPts val="0"/>
              </a:spcBef>
              <a:spcAft>
                <a:spcPts val="0"/>
              </a:spcAft>
              <a:buClr>
                <a:srgbClr val="313131"/>
              </a:buClr>
              <a:buSzPts val="1500"/>
              <a:buChar char="○"/>
            </a:pPr>
            <a:r>
              <a:rPr lang="en" sz="1500">
                <a:solidFill>
                  <a:srgbClr val="313131"/>
                </a:solidFill>
                <a:highlight>
                  <a:srgbClr val="FFFFFF"/>
                </a:highlight>
              </a:rPr>
              <a:t>Easier to connect to real-life examples</a:t>
            </a:r>
            <a:endParaRPr sz="1500">
              <a:solidFill>
                <a:srgbClr val="313131"/>
              </a:solidFill>
              <a:highlight>
                <a:srgbClr val="FFFFFF"/>
              </a:highlight>
            </a:endParaRPr>
          </a:p>
          <a:p>
            <a:pPr marL="457200" lvl="0" indent="-323850" algn="l" rtl="0">
              <a:lnSpc>
                <a:spcPct val="115000"/>
              </a:lnSpc>
              <a:spcBef>
                <a:spcPts val="0"/>
              </a:spcBef>
              <a:spcAft>
                <a:spcPts val="0"/>
              </a:spcAft>
              <a:buClr>
                <a:srgbClr val="313131"/>
              </a:buClr>
              <a:buSzPts val="1500"/>
              <a:buChar char="●"/>
            </a:pPr>
            <a:r>
              <a:rPr lang="en" sz="1500">
                <a:solidFill>
                  <a:srgbClr val="313131"/>
                </a:solidFill>
                <a:highlight>
                  <a:srgbClr val="FFFFFF"/>
                </a:highlight>
              </a:rPr>
              <a:t>Most people are unsatisfied with where they live and will continue to move until they are satisfied</a:t>
            </a:r>
            <a:endParaRPr sz="1500">
              <a:solidFill>
                <a:srgbClr val="313131"/>
              </a:solidFill>
              <a:highlight>
                <a:srgbClr val="FFFFFF"/>
              </a:highlight>
            </a:endParaRPr>
          </a:p>
          <a:p>
            <a:pPr marL="457200" lvl="0" indent="-323850" algn="l" rtl="0">
              <a:lnSpc>
                <a:spcPct val="115000"/>
              </a:lnSpc>
              <a:spcBef>
                <a:spcPts val="0"/>
              </a:spcBef>
              <a:spcAft>
                <a:spcPts val="0"/>
              </a:spcAft>
              <a:buClr>
                <a:srgbClr val="313131"/>
              </a:buClr>
              <a:buSzPts val="1500"/>
              <a:buChar char="●"/>
            </a:pPr>
            <a:r>
              <a:rPr lang="en" sz="1500">
                <a:solidFill>
                  <a:srgbClr val="313131"/>
                </a:solidFill>
                <a:highlight>
                  <a:srgbClr val="FFFFFF"/>
                </a:highlight>
              </a:rPr>
              <a:t>Segregation mapping makes it easier to see patterns in how people are moving each year</a:t>
            </a:r>
            <a:endParaRPr sz="1500">
              <a:solidFill>
                <a:srgbClr val="313131"/>
              </a:solidFill>
              <a:highlight>
                <a:srgbClr val="FFFFFF"/>
              </a:highlight>
            </a:endParaRPr>
          </a:p>
          <a:p>
            <a:pPr marL="457200" lvl="0" indent="-323850" algn="l" rtl="0">
              <a:lnSpc>
                <a:spcPct val="115000"/>
              </a:lnSpc>
              <a:spcBef>
                <a:spcPts val="0"/>
              </a:spcBef>
              <a:spcAft>
                <a:spcPts val="0"/>
              </a:spcAft>
              <a:buClr>
                <a:srgbClr val="313131"/>
              </a:buClr>
              <a:buSzPts val="1500"/>
              <a:buChar char="●"/>
            </a:pPr>
            <a:r>
              <a:rPr lang="en" sz="1500">
                <a:solidFill>
                  <a:srgbClr val="313131"/>
                </a:solidFill>
                <a:highlight>
                  <a:srgbClr val="FFFFFF"/>
                </a:highlight>
              </a:rPr>
              <a:t>NetLogo model makes it easier to see patterns in a perfect community</a:t>
            </a:r>
            <a:endParaRPr sz="1500">
              <a:solidFill>
                <a:srgbClr val="313131"/>
              </a:solidFill>
              <a:highlight>
                <a:srgbClr val="FFFFFF"/>
              </a:highlight>
            </a:endParaRPr>
          </a:p>
          <a:p>
            <a:pPr marL="0" lvl="0" indent="0" algn="l" rtl="0">
              <a:lnSpc>
                <a:spcPct val="115000"/>
              </a:lnSpc>
              <a:spcBef>
                <a:spcPts val="0"/>
              </a:spcBef>
              <a:spcAft>
                <a:spcPts val="1600"/>
              </a:spcAft>
              <a:buNone/>
            </a:pPr>
            <a:endParaRPr sz="1500"/>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397</Words>
  <Application>Microsoft Macintosh PowerPoint</Application>
  <PresentationFormat>On-screen Show (16:9)</PresentationFormat>
  <Paragraphs>56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Arial</vt:lpstr>
      <vt:lpstr>Nunito</vt:lpstr>
      <vt:lpstr>Shift</vt:lpstr>
      <vt:lpstr>Segregation of Races Within a Community</vt:lpstr>
      <vt:lpstr>Introduction</vt:lpstr>
      <vt:lpstr>Background</vt:lpstr>
      <vt:lpstr>Methodology</vt:lpstr>
      <vt:lpstr>Results</vt:lpstr>
      <vt:lpstr>Results (cont’d)</vt:lpstr>
      <vt:lpstr>Discussion</vt:lpstr>
      <vt:lpstr>Summary/Conclusion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Segregation of Races Within a Community</dc:title>
  <cp:lastModifiedBy>Zachary Stept</cp:lastModifiedBy>
  <cp:revision>1</cp:revision>
  <dcterms:modified xsi:type="dcterms:W3CDTF">2022-11-06T00:46:17Z</dcterms:modified>
</cp:coreProperties>
</file>